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8" r:id="rId14"/>
    <p:sldId id="266" r:id="rId15"/>
    <p:sldId id="267" r:id="rId16"/>
    <p:sldId id="265" r:id="rId17"/>
    <p:sldId id="270" r:id="rId18"/>
    <p:sldId id="273" r:id="rId19"/>
    <p:sldId id="269" r:id="rId20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E5DEFE-A8B2-46B8-849C-FA5334F0BB69}" v="1" dt="2023-01-27T15:42:34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mmatico, Michele" userId="S::michele.grammatico@yale.edu::fea3c233-3700-413c-98e2-2ce3bb9ca54d" providerId="AD" clId="Web-{8EE5DEFE-A8B2-46B8-849C-FA5334F0BB69}"/>
    <pc:docChg chg="modSld">
      <pc:chgData name="Grammatico, Michele" userId="S::michele.grammatico@yale.edu::fea3c233-3700-413c-98e2-2ce3bb9ca54d" providerId="AD" clId="Web-{8EE5DEFE-A8B2-46B8-849C-FA5334F0BB69}" dt="2023-01-27T15:42:34.141" v="0"/>
      <pc:docMkLst>
        <pc:docMk/>
      </pc:docMkLst>
      <pc:sldChg chg="delSp">
        <pc:chgData name="Grammatico, Michele" userId="S::michele.grammatico@yale.edu::fea3c233-3700-413c-98e2-2ce3bb9ca54d" providerId="AD" clId="Web-{8EE5DEFE-A8B2-46B8-849C-FA5334F0BB69}" dt="2023-01-27T15:42:34.141" v="0"/>
        <pc:sldMkLst>
          <pc:docMk/>
          <pc:sldMk cId="3501494436" sldId="257"/>
        </pc:sldMkLst>
        <pc:picChg chg="del">
          <ac:chgData name="Grammatico, Michele" userId="S::michele.grammatico@yale.edu::fea3c233-3700-413c-98e2-2ce3bb9ca54d" providerId="AD" clId="Web-{8EE5DEFE-A8B2-46B8-849C-FA5334F0BB69}" dt="2023-01-27T15:42:34.141" v="0"/>
          <ac:picMkLst>
            <pc:docMk/>
            <pc:sldMk cId="3501494436" sldId="257"/>
            <ac:picMk id="6" creationId="{AAED7BAB-E6AD-492A-8DCA-AEC57C7D695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fld id="{36601911-719D-4D91-BCBC-D90AB8A204AF}" type="datetimeFigureOut">
              <a:rPr lang="en-US" smtClean="0"/>
              <a:t>1/30/2023</a:t>
            </a:fld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/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5C762F4F-7843-499F-89E5-BA73048683F7}" type="slidenum">
              <a:rPr lang="en-US" smtClean="0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103899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军费开支数据：斯德哥尔摩国际和平研究所，2021年数据，截至2022年4月（https://www.sipri.org/sites/default/files/2022-04/fs_2204_milex_2021_0.pdf）</a:t>
            </a:r>
          </a:p>
          <a:p>
            <a:r>
              <a:t>GDP/人均GDP数据：世界银行，2021年数据为最新</a:t>
            </a:r>
          </a:p>
          <a:p>
            <a:r>
              <a:t>储备货币数据：联邦储备委员会，截至2021年10月（https://www.federalreserve.gov/econres/notes/feds-notes/the-international-role-of-the-u-s-dollar-20211006.html）</a:t>
            </a:r>
          </a:p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C90BD1-987E-254B-9329-09B2CEADC6A5}" type="slidenum">
              <a:rPr lang="en-US" smtClean="0"/>
              <a:t>13</a:t>
            </a:fld>
          </a:p>
        </p:txBody>
      </p:sp>
    </p:spTree>
    <p:extLst>
      <p:ext uri="{BB962C8B-B14F-4D97-AF65-F5344CB8AC3E}">
        <p14:creationId xmlns:p14="http://schemas.microsoft.com/office/powerpoint/2010/main" val="2197861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GDP数据：统计数据已放缓，因此我省略了。然而，根据世界银行的数据，2021年中国的增长率为8.1%，美国为5.9%。</a:t>
            </a:r>
          </a:p>
          <a:p>
            <a:r>
              <a:t>基础设施：https://www.bloomberg.com/news/articles/2022-04-06/china-infrastructure-push-dwarfs-u-s-spending</a:t>
            </a:r>
          </a:p>
          <a:p>
            <a:r>
              <a:t>制造业和贸易逆差统计：</a:t>
            </a:r>
            <a:r>
              <a:rPr sz="180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阿德勒和布雷兹尼茨，《美国事务》；罗伯特·E·斯科特和赞恩·莫希伯，“2001年至2018年间，不断增长的中国贸易逆差导致370万美国人失业”，经济政策研究所，2020年1月30日（https://americanaffairsjournal.org/2021/11/the-reshoring-imperative/)</a:t>
            </a:r>
          </a:p>
          <a:p>
            <a:r>
              <a:t>软实力数据：皮尤研究中心，截至2022年6月（https://www.pewresearch.org/global/2022/06/22/international-public-opinion-of-the-u-s-remains-positive/）</a:t>
            </a:r>
          </a:p>
          <a:p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C90BD1-987E-254B-9329-09B2CEADC6A5}" type="slidenum">
              <a:rPr lang="en-US" smtClean="0"/>
              <a:t>14</a:t>
            </a:fld>
          </a:p>
        </p:txBody>
      </p:sp>
    </p:spTree>
    <p:extLst>
      <p:ext uri="{BB962C8B-B14F-4D97-AF65-F5344CB8AC3E}">
        <p14:creationId xmlns:p14="http://schemas.microsoft.com/office/powerpoint/2010/main" val="3383159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BFF4-0874-4471-BC8F-758F94655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980CA-F317-4753-9CD7-C15F9429C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AB31D-556B-4D1D-8A2E-1A899BBFC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0FF1-1A46-455E-A953-727540335748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02610-DA4F-4C43-9391-2DBED95A6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845E9-2D70-422B-96FA-5276B428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CB5EE-21D8-4A83-B53D-1074AEB2F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74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09DA2-D9E4-42F7-9413-4A5FA4A95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EC121-8581-4E2B-9927-1826D1B9B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465E3-0B1D-43FC-A104-8175F7567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0FF1-1A46-455E-A953-727540335748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25210-B77D-44C2-85F6-8FC212EBA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8BBA-D783-415E-8548-D6644B991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CB5EE-21D8-4A83-B53D-1074AEB2F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27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C23EC-0853-46A2-90D6-DB9E44A8E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23C096-4CD3-43C0-979D-6F7BCF298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1CCA9-6753-43CD-B2D8-348BFEED5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0FF1-1A46-455E-A953-727540335748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EAF5B-835E-4692-B10D-637BFFA27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880ED-5BE5-47B1-8A09-432AB6EFF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CB5EE-21D8-4A83-B53D-1074AEB2F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13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pPr/>
              <a:t>1/30/2023</a:t>
            </a:fld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pPr/>
              <a:t>‹#›</a:t>
            </a:fld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502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77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63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41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315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4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336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70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4A516-61C4-49A1-B7BB-B60E1BB3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3200A-A38B-4719-879A-1ED8E0D22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FBC14-5EB8-47F4-95B8-07695006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0FF1-1A46-455E-A953-727540335748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B2AC1-FB57-4574-AA1E-9E7C4F61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404EE-C5EB-43F2-9F76-4A4DF738A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CB5EE-21D8-4A83-B53D-1074AEB2F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871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5573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9643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24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9060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63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1191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62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658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761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0EB3-D300-4846-8941-4336BFFF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01225-6FEC-4DF2-9580-367F9E7FA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E0FEC-CA63-4547-8C4B-6C31FB711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0FF1-1A46-455E-A953-727540335748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EFA37-6B7C-4E45-AB65-CAD400607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FFF8D-DE51-4474-974D-716238BE4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CB5EE-21D8-4A83-B53D-1074AEB2F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01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A1548-EA4C-4B1C-B1E3-7B6827FBA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F7A75-447B-4085-AC5E-D2DE02911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72F38-28D8-4366-9D4D-3EB02EBCE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BD5EC-1023-4D70-9317-EECDDF426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0FF1-1A46-455E-A953-727540335748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C6320-06A2-4D84-9E62-F1D3D75ED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842A0-1970-4DDA-AA54-132EB689C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CB5EE-21D8-4A83-B53D-1074AEB2F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29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8EB8-20FE-4E0D-B62C-C599D04E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C299D-7E75-4753-9F04-233141528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AB0FA-D17E-4F08-919C-968B61DB6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9D18AD-76D0-4E39-BA00-3535986E1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33CCB-1970-4ADE-A9E3-60036C613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6F1628-8D2A-4DAB-93D4-C354489C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0FF1-1A46-455E-A953-727540335748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49DEAE-35E9-41F3-88D4-62DFE4DE4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DB0EA-021B-4FB2-9A62-FB58E4B2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CB5EE-21D8-4A83-B53D-1074AEB2F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74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6562-32D7-4E44-8B5B-6079B8D2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4906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t>单击此处编辑母版标题样式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75F954-04B5-455A-8D22-DD477E96B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0FF1-1A46-455E-A953-727540335748}" type="datetimeFigureOut">
              <a:rPr lang="en-US" smtClean="0"/>
              <a:t>1/30/2023</a:t>
            </a:fld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883302-3552-4F57-98CD-C8E8A53E6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/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8477D-970F-4B4F-85EC-94FA3A2A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CB5EE-21D8-4A83-B53D-1074AEB2FBB8}" type="slidenum">
              <a:rPr lang="en-US" smtClean="0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3470351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0961E-1AAD-4889-BC66-D47D998E4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0FF1-1A46-455E-A953-727540335748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9EEA6A-71AF-4D5B-A074-DF292654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4CAA2-AE89-4877-B820-98F424D8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CB5EE-21D8-4A83-B53D-1074AEB2F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32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A2E5-8EC7-45E9-96EA-7D82C559A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1C04A-3318-46F9-AFAA-E2901A441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CD3D3-9952-4623-AFC6-3AE4DF662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97050-4EE3-4810-89C5-D127E3BEB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0FF1-1A46-455E-A953-727540335748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C4EB7-906B-4040-83E0-EE45259D2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65047D-063D-4835-87C8-681B499B2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CB5EE-21D8-4A83-B53D-1074AEB2F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7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AB0A-DE29-4436-B0FE-8048F630A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2D179C-1950-4361-AEA3-8C1DAF576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EE022-BDFB-495B-A75B-25A13D811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E2C4D-1D87-4828-9E90-5016FF01D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0FF1-1A46-455E-A953-727540335748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948E4-3B78-4A20-9278-0594966A5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A5746-3312-48C7-853F-A188A95DF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CB5EE-21D8-4A83-B53D-1074AEB2F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1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6B0CA-E6EA-4C36-A9E8-212CAFBC1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t>单击此处编辑母版标题样式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B28BF-7274-4D57-98F7-93035D0EC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EFCED-B540-425F-82C4-F9727FCAF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27390FF1-1A46-455E-A953-727540335748}" type="datetimeFigureOut">
              <a:rPr lang="en-US" smtClean="0"/>
              <a:t>1/30/2023</a:t>
            </a:fld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AE455-B053-4F97-BF39-26D786AA7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/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1FDA5-90D7-47E7-82AD-1A4AE9AC6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C3CCB5EE-21D8-4A83-B53D-1074AEB2FBB8}" type="slidenum">
              <a:rPr lang="en-US" smtClean="0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303562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pPr/>
              <a:t>1/30/2023</a:t>
            </a:fld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pPr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4180513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C1E3-9189-43AC-A46F-3DC181A371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t>Day of empire: how hyperpowers rise to global dominance – </a:t>
            </a:r>
            <a:br/>
            <a:r>
              <a:t>and why they fall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F2A2FB-8F2D-468F-961E-FCC724637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5"/>
            <a:ext cx="6400800" cy="1947333"/>
          </a:xfrm>
        </p:spPr>
        <p:txBody>
          <a:bodyPr/>
          <a:lstStyle/>
          <a:p>
            <a:r>
              <a:t>Presentation by Professor Amy Chua, </a:t>
            </a:r>
          </a:p>
          <a:p>
            <a:r>
              <a:t>Yale Law School</a:t>
            </a:r>
          </a:p>
          <a:p>
            <a:r>
              <a:t>September 24,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A3344-C4F0-4CC9-A239-732742587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532" y="5427847"/>
            <a:ext cx="2142439" cy="109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94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b="1">
                <a:solidFill>
                  <a:schemeClr val="accent1"/>
                </a:solidFill>
              </a:rPr>
              <a:t>The Dutch World Empire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7492-CE0B-443F-AED6-2A9B74353A0C}"/>
              </a:ext>
            </a:extLst>
          </p:cNvPr>
          <p:cNvSpPr txBox="1"/>
          <p:nvPr/>
        </p:nvSpPr>
        <p:spPr>
          <a:xfrm>
            <a:off x="838200" y="1271017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sz="2000" i="1">
                <a:latin typeface="Century Gothic" panose="020B0502020202020204" pitchFamily="34" charset="0"/>
              </a:rPr>
              <a:t>c. 17</a:t>
            </a:r>
            <a:r>
              <a:rPr sz="2000" i="1" baseline="30000">
                <a:latin typeface="Century Gothic" panose="020B0502020202020204" pitchFamily="34" charset="0"/>
              </a:rPr>
              <a:t>th </a:t>
            </a:r>
            <a:r>
              <a:rPr sz="2000" i="1">
                <a:latin typeface="Century Gothic" panose="020B0502020202020204" pitchFamily="34" charset="0"/>
              </a:rPr>
              <a:t>Century A.D. </a:t>
            </a:r>
            <a:endParaRPr sz="2000" b="1" i="1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58536-6056-4F98-BD81-B97B839CD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444" y="1744279"/>
            <a:ext cx="8135112" cy="492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05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b="1">
                <a:solidFill>
                  <a:schemeClr val="accent1"/>
                </a:solidFill>
              </a:rPr>
              <a:t>The British Empire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7492-CE0B-443F-AED6-2A9B74353A0C}"/>
              </a:ext>
            </a:extLst>
          </p:cNvPr>
          <p:cNvSpPr txBox="1"/>
          <p:nvPr/>
        </p:nvSpPr>
        <p:spPr>
          <a:xfrm>
            <a:off x="838200" y="1271017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sz="2000" i="1">
                <a:latin typeface="Century Gothic" panose="020B0502020202020204" pitchFamily="34" charset="0"/>
              </a:rPr>
              <a:t>c. 19</a:t>
            </a:r>
            <a:r>
              <a:rPr sz="2000" i="1" baseline="30000">
                <a:latin typeface="Century Gothic" panose="020B0502020202020204" pitchFamily="34" charset="0"/>
              </a:rPr>
              <a:t>th </a:t>
            </a:r>
            <a:r>
              <a:rPr sz="2000" i="1">
                <a:latin typeface="Century Gothic" panose="020B0502020202020204" pitchFamily="34" charset="0"/>
              </a:rPr>
              <a:t>Century A.D. </a:t>
            </a:r>
            <a:endParaRPr sz="2000" b="1" i="1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863EDB-4640-4440-A371-B28202614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1951078"/>
            <a:ext cx="10299700" cy="451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5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b="1">
                <a:solidFill>
                  <a:schemeClr val="accent1"/>
                </a:solidFill>
              </a:rPr>
              <a:t>The United States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7492-CE0B-443F-AED6-2A9B74353A0C}"/>
              </a:ext>
            </a:extLst>
          </p:cNvPr>
          <p:cNvSpPr txBox="1"/>
          <p:nvPr/>
        </p:nvSpPr>
        <p:spPr>
          <a:xfrm>
            <a:off x="838200" y="1271017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sz="2000" i="1">
                <a:latin typeface="Century Gothic" panose="020B0502020202020204" pitchFamily="34" charset="0"/>
              </a:rPr>
              <a:t>1989 - ??</a:t>
            </a:r>
            <a:endParaRPr sz="2000" b="1" i="1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44FA6A-8012-4529-8526-07D05F49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86" y="1777728"/>
            <a:ext cx="7452360" cy="4593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181ABE-AD94-48C5-804C-9B493E92D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389" y="4208891"/>
            <a:ext cx="3393439" cy="225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658C50-1562-49D3-BCB4-3C6D9B52E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042" y="1777728"/>
            <a:ext cx="3401786" cy="226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25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pPr>
              <a:defRPr b="1">
                <a:solidFill>
                  <a:schemeClr val="accent1"/>
                </a:solidFill>
              </a:defRPr>
            </a:pPr>
            <a:r>
              <a:t>关于美国</a:t>
            </a:r>
            <a:r>
              <a:rPr i="1"/>
              <a:t>是</a:t>
            </a:r>
            <a:r>
              <a:t>超级大国的论点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B2B11-EFBA-4F21-AF76-D4DD5FE17EB7}"/>
              </a:ext>
            </a:extLst>
          </p:cNvPr>
          <p:cNvSpPr/>
          <p:nvPr/>
        </p:nvSpPr>
        <p:spPr>
          <a:xfrm>
            <a:off x="838201" y="1456266"/>
            <a:ext cx="2906486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b="1">
                <a:solidFill>
                  <a:schemeClr val="accent1"/>
                </a:solidFill>
                <a:latin typeface="Century Gothic" panose="020B0502020202020204" pitchFamily="34" charset="0"/>
              </a:defRPr>
            </a:pPr>
            <a:r>
              <a:t>军事霸权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F50259-26F7-4DD4-8988-1C4358762526}"/>
              </a:ext>
            </a:extLst>
          </p:cNvPr>
          <p:cNvSpPr/>
          <p:nvPr/>
        </p:nvSpPr>
        <p:spPr>
          <a:xfrm>
            <a:off x="838201" y="2662180"/>
            <a:ext cx="2906486" cy="19270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b="1">
                <a:solidFill>
                  <a:schemeClr val="accent1"/>
                </a:solidFill>
                <a:latin typeface="Century Gothic" panose="020B0502020202020204" pitchFamily="34" charset="0"/>
              </a:defRPr>
            </a:pPr>
            <a:r>
              <a:t>经济霸权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37597C-6CB8-40E2-99E8-703CF80C1CF3}"/>
              </a:ext>
            </a:extLst>
          </p:cNvPr>
          <p:cNvSpPr/>
          <p:nvPr/>
        </p:nvSpPr>
        <p:spPr>
          <a:xfrm>
            <a:off x="838201" y="4778120"/>
            <a:ext cx="2906486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b="1">
                <a:solidFill>
                  <a:schemeClr val="accent1"/>
                </a:solidFill>
                <a:latin typeface="Century Gothic" panose="020B0502020202020204" pitchFamily="34" charset="0"/>
              </a:defRPr>
            </a:pPr>
            <a:r>
              <a:t>文化霸权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B3D9BC-0E15-4BA5-A410-03BB8C5C6E0D}"/>
              </a:ext>
            </a:extLst>
          </p:cNvPr>
          <p:cNvSpPr txBox="1"/>
          <p:nvPr/>
        </p:nvSpPr>
        <p:spPr>
          <a:xfrm>
            <a:off x="3918857" y="1456266"/>
            <a:ext cx="77651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3600"/>
              </a:spcAft>
              <a:buFont typeface="Wingdings" panose="05000000000000000000" pitchFamily="2" charset="2"/>
              <a:buChar char="§"/>
              <a:defRPr>
                <a:latin typeface="Century Gothic" panose="020B0502020202020204" pitchFamily="34" charset="0"/>
              </a:defRPr>
            </a:pPr>
            <a:r>
              <a:t>军事总开支 = </a:t>
            </a:r>
            <a:r>
              <a:rPr b="1">
                <a:solidFill>
                  <a:schemeClr val="accent1"/>
                </a:solidFill>
              </a:rPr>
              <a:t>8010亿美元。超过接下来的九个国家的总和</a:t>
            </a:r>
            <a:r>
              <a:rPr>
                <a:solidFill>
                  <a:schemeClr val="accent1"/>
                </a:solidFill>
              </a:rPr>
              <a:t> </a:t>
            </a:r>
            <a:r>
              <a:t>（中国、印度、英国、俄罗斯、法国、德国、沙特阿拉伯、日本和韩国 = 7770亿美元）</a:t>
            </a:r>
            <a:endParaRPr b="1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01AA12-8766-442C-8A00-B51673EB0CC0}"/>
              </a:ext>
            </a:extLst>
          </p:cNvPr>
          <p:cNvSpPr txBox="1"/>
          <p:nvPr/>
        </p:nvSpPr>
        <p:spPr>
          <a:xfrm>
            <a:off x="3918857" y="2662181"/>
            <a:ext cx="7765143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>
                <a:latin typeface="Century Gothic" panose="020B0502020202020204" pitchFamily="34" charset="0"/>
              </a:defRPr>
            </a:pPr>
            <a:r>
              <a:t>GDP总额：</a:t>
            </a:r>
            <a:r>
              <a:rPr b="1">
                <a:solidFill>
                  <a:schemeClr val="accent1"/>
                </a:solidFill>
              </a:rPr>
              <a:t>23.32万亿美元。约占全球经济的24%</a:t>
            </a:r>
            <a:r>
              <a:t>。其次是中国（17.73万亿美元）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>
                <a:latin typeface="Century Gothic" panose="020B0502020202020204" pitchFamily="34" charset="0"/>
              </a:defRPr>
            </a:pPr>
            <a:r>
              <a:t>人均GDP：</a:t>
            </a:r>
            <a:r>
              <a:rPr b="1">
                <a:solidFill>
                  <a:schemeClr val="accent1"/>
                </a:solidFill>
              </a:rPr>
              <a:t>73,249美元</a:t>
            </a:r>
            <a:r>
              <a:t>（中国：约12,556美元）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>
                <a:latin typeface="Century Gothic" panose="020B0502020202020204" pitchFamily="34" charset="0"/>
              </a:defRPr>
            </a:pPr>
            <a:r>
              <a:rPr b="1">
                <a:solidFill>
                  <a:schemeClr val="accent1"/>
                </a:solidFill>
              </a:rPr>
              <a:t>美元作为全球储备货币</a:t>
            </a:r>
            <a:r>
              <a:t>：全球约60%的外国银行储备以美元计价，近40%的全球债务以美元计价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85B20F-1B67-47B4-A66F-AA5EF450F0B9}"/>
              </a:ext>
            </a:extLst>
          </p:cNvPr>
          <p:cNvSpPr txBox="1"/>
          <p:nvPr/>
        </p:nvSpPr>
        <p:spPr>
          <a:xfrm>
            <a:off x="3918857" y="4778120"/>
            <a:ext cx="776514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>
                <a:latin typeface="Century Gothic" panose="020B0502020202020204" pitchFamily="34" charset="0"/>
              </a:defRPr>
            </a:pPr>
            <a:r>
              <a:rPr b="1">
                <a:solidFill>
                  <a:schemeClr val="accent1"/>
                </a:solidFill>
              </a:rPr>
              <a:t>拥有比任何其他国家都多的顶尖大学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>
                <a:latin typeface="Century Gothic" panose="020B0502020202020204" pitchFamily="34" charset="0"/>
              </a:defRPr>
            </a:pPr>
            <a:r>
              <a:t>美国</a:t>
            </a:r>
            <a:r>
              <a:rPr b="1">
                <a:solidFill>
                  <a:schemeClr val="accent1"/>
                </a:solidFill>
              </a:rPr>
              <a:t>电影、电视和数字产业</a:t>
            </a:r>
            <a:r>
              <a:t>的全球影响力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  <a:defRPr>
                <a:latin typeface="Century Gothic" panose="020B0502020202020204" pitchFamily="34" charset="0"/>
              </a:defRPr>
            </a:pPr>
            <a:r>
              <a:rPr b="1">
                <a:solidFill>
                  <a:schemeClr val="accent1"/>
                </a:solidFill>
              </a:rPr>
              <a:t>硅谷以及苹果、谷歌和脸书等科技巨头</a:t>
            </a:r>
            <a:r>
              <a:t>的所在地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38760C-8E04-490C-B47F-C84B12C32BB1}"/>
              </a:ext>
            </a:extLst>
          </p:cNvPr>
          <p:cNvCxnSpPr>
            <a:cxnSpLocks/>
          </p:cNvCxnSpPr>
          <p:nvPr/>
        </p:nvCxnSpPr>
        <p:spPr>
          <a:xfrm>
            <a:off x="838200" y="2550567"/>
            <a:ext cx="10845800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DE7506-ED0F-41E2-97AB-FA3595887C55}"/>
              </a:ext>
            </a:extLst>
          </p:cNvPr>
          <p:cNvCxnSpPr>
            <a:cxnSpLocks/>
          </p:cNvCxnSpPr>
          <p:nvPr/>
        </p:nvCxnSpPr>
        <p:spPr>
          <a:xfrm>
            <a:off x="838200" y="4672576"/>
            <a:ext cx="10845800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632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>
            <a:normAutofit fontScale="90000"/>
          </a:bodyPr>
          <a:lstStyle/>
          <a:p>
            <a:pPr>
              <a:defRPr b="1">
                <a:solidFill>
                  <a:schemeClr val="accent1"/>
                </a:solidFill>
              </a:defRPr>
            </a:pPr>
            <a:r>
              <a:t>关于美国</a:t>
            </a:r>
            <a:r>
              <a:rPr i="1"/>
              <a:t>不是</a:t>
            </a:r>
            <a:r>
              <a:t>超级大国的论点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2737A3-6CE1-4A43-873B-1E1D8878D6FB}"/>
              </a:ext>
            </a:extLst>
          </p:cNvPr>
          <p:cNvGrpSpPr/>
          <p:nvPr/>
        </p:nvGrpSpPr>
        <p:grpSpPr>
          <a:xfrm>
            <a:off x="838201" y="1419195"/>
            <a:ext cx="10845800" cy="1477328"/>
            <a:chOff x="838201" y="1456266"/>
            <a:chExt cx="10845800" cy="14773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55B2B11-EFBA-4F21-AF76-D4DD5FE17EB7}"/>
                </a:ext>
              </a:extLst>
            </p:cNvPr>
            <p:cNvSpPr/>
            <p:nvPr/>
          </p:nvSpPr>
          <p:spPr>
            <a:xfrm>
              <a:off x="838201" y="1456266"/>
              <a:ext cx="2325913" cy="140185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sz="2400" b="1">
                  <a:solidFill>
                    <a:schemeClr val="accent1"/>
                  </a:solidFill>
                  <a:latin typeface="Century Gothic" panose="020B0502020202020204" pitchFamily="34" charset="0"/>
                </a:defRPr>
              </a:pPr>
              <a:r>
                <a:t>军事限制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B3D9BC-0E15-4BA5-A410-03BB8C5C6E0D}"/>
                </a:ext>
              </a:extLst>
            </p:cNvPr>
            <p:cNvSpPr txBox="1"/>
            <p:nvPr/>
          </p:nvSpPr>
          <p:spPr>
            <a:xfrm>
              <a:off x="3338287" y="1456266"/>
              <a:ext cx="8345714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  <a:defRPr>
                  <a:latin typeface="Century Gothic" panose="020B0502020202020204" pitchFamily="34" charset="0"/>
                </a:defRPr>
              </a:pPr>
              <a:r>
                <a:t>俄罗斯和中国都在进行</a:t>
              </a:r>
              <a:r>
                <a:rPr b="1">
                  <a:solidFill>
                    <a:schemeClr val="accent1"/>
                  </a:solidFill>
                </a:rPr>
                <a:t>大规模军事现代化</a:t>
              </a:r>
            </a:p>
            <a:p>
              <a:pPr marL="342900" indent="-342900">
                <a:buFont typeface="Wingdings" panose="05000000000000000000" pitchFamily="2" charset="2"/>
                <a:buChar char="§"/>
                <a:defRPr>
                  <a:latin typeface="Century Gothic" panose="020B0502020202020204" pitchFamily="34" charset="0"/>
                </a:defRPr>
              </a:pPr>
              <a:r>
                <a:t>尽管美国军事占优，但</a:t>
              </a:r>
              <a:r>
                <a:rPr b="1">
                  <a:solidFill>
                    <a:schemeClr val="accent1"/>
                  </a:solidFill>
                </a:rPr>
                <a:t>使用和部署受限</a:t>
              </a:r>
            </a:p>
            <a:p>
              <a:pPr marL="800100" lvl="1" indent="-342900">
                <a:buFont typeface="Century Gothic" panose="020B0502020202020204" pitchFamily="34" charset="0"/>
                <a:buChar char="―"/>
                <a:defRPr>
                  <a:latin typeface="Century Gothic" panose="020B0502020202020204" pitchFamily="34" charset="0"/>
                </a:defRPr>
              </a:pPr>
              <a:r>
                <a:t>无法阻止或迅速结束俄乌战争</a:t>
              </a:r>
            </a:p>
            <a:p>
              <a:pPr marL="800100" lvl="1" indent="-342900">
                <a:buFont typeface="Century Gothic" panose="020B0502020202020204" pitchFamily="34" charset="0"/>
                <a:buChar char="―"/>
                <a:defRPr>
                  <a:latin typeface="Century Gothic" panose="020B0502020202020204" pitchFamily="34" charset="0"/>
                </a:defRPr>
              </a:pPr>
              <a:r>
                <a:t>在网络战发展方面落后于俄罗斯和中国</a:t>
              </a:r>
            </a:p>
            <a:p>
              <a:pPr marL="800100" lvl="1" indent="-342900">
                <a:buFont typeface="Century Gothic" panose="020B0502020202020204" pitchFamily="34" charset="0"/>
                <a:buChar char="―"/>
                <a:defRPr>
                  <a:latin typeface="Century Gothic" panose="020B0502020202020204" pitchFamily="34" charset="0"/>
                </a:defRPr>
              </a:pPr>
              <a:r>
                <a:t>无法强制伊朗或朝鲜去核化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0746260-B9BA-48F3-B6D0-23480E41FF58}"/>
              </a:ext>
            </a:extLst>
          </p:cNvPr>
          <p:cNvGrpSpPr/>
          <p:nvPr/>
        </p:nvGrpSpPr>
        <p:grpSpPr>
          <a:xfrm>
            <a:off x="838201" y="3151302"/>
            <a:ext cx="10845799" cy="1653874"/>
            <a:chOff x="838201" y="3154453"/>
            <a:chExt cx="10845799" cy="16538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8233CF-EFB0-47E0-91D4-A0E612927446}"/>
                </a:ext>
              </a:extLst>
            </p:cNvPr>
            <p:cNvSpPr/>
            <p:nvPr/>
          </p:nvSpPr>
          <p:spPr>
            <a:xfrm>
              <a:off x="838201" y="3179976"/>
              <a:ext cx="2325913" cy="16283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sz="2400" b="1">
                  <a:solidFill>
                    <a:schemeClr val="accent1"/>
                  </a:solidFill>
                  <a:latin typeface="Century Gothic" panose="020B0502020202020204" pitchFamily="34" charset="0"/>
                </a:defRPr>
              </a:pPr>
              <a:r>
                <a:t>经济限制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C15A18-182C-45EA-A4E8-0EB43226B342}"/>
                </a:ext>
              </a:extLst>
            </p:cNvPr>
            <p:cNvSpPr txBox="1"/>
            <p:nvPr/>
          </p:nvSpPr>
          <p:spPr>
            <a:xfrm>
              <a:off x="3338286" y="3154453"/>
              <a:ext cx="8345714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Clr>
                  <a:schemeClr val="tx1"/>
                </a:buClr>
                <a:buFont typeface="Wingdings" panose="05000000000000000000" pitchFamily="2" charset="2"/>
                <a:buChar char="§"/>
                <a:defRPr>
                  <a:latin typeface="Century Gothic" panose="020B0502020202020204" pitchFamily="34" charset="0"/>
                </a:defRPr>
              </a:pPr>
              <a:r>
                <a:t>与美国相比，</a:t>
              </a:r>
              <a:r>
                <a:rPr b="1">
                  <a:solidFill>
                    <a:schemeClr val="accent1"/>
                  </a:solidFill>
                </a:rPr>
                <a:t>中国经济实力增强</a:t>
              </a:r>
            </a:p>
            <a:p>
              <a:pPr marL="342900" indent="-342900">
                <a:buFont typeface="Wingdings" panose="05000000000000000000" pitchFamily="2" charset="2"/>
                <a:buChar char="§"/>
                <a:defRPr>
                  <a:latin typeface="Century Gothic" panose="020B0502020202020204" pitchFamily="34" charset="0"/>
                </a:defRPr>
              </a:pPr>
              <a:r>
                <a:rPr b="1">
                  <a:solidFill>
                    <a:schemeClr val="accent1"/>
                  </a:solidFill>
                </a:rPr>
                <a:t>中国在“全球南方”的投资和影响力</a:t>
              </a:r>
              <a:r>
                <a:t>不断增长</a:t>
              </a:r>
            </a:p>
            <a:p>
              <a:pPr marL="342900" indent="-342900">
                <a:buFont typeface="Wingdings" panose="05000000000000000000" pitchFamily="2" charset="2"/>
                <a:buChar char="§"/>
                <a:defRPr>
                  <a:latin typeface="Century Gothic" panose="020B0502020202020204" pitchFamily="34" charset="0"/>
                </a:defRPr>
              </a:pPr>
              <a:r>
                <a:t>中国在</a:t>
              </a:r>
              <a:r>
                <a:rPr b="1">
                  <a:solidFill>
                    <a:schemeClr val="accent1"/>
                  </a:solidFill>
                </a:rPr>
                <a:t>高科技</a:t>
              </a:r>
              <a:r>
                <a:rPr b="1"/>
                <a:t> </a:t>
              </a:r>
              <a:r>
                <a:t>（5G、机器人、人工智能等）领域可能正在超越美国</a:t>
              </a:r>
              <a:endParaRPr b="1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  <a:defRPr>
                  <a:latin typeface="Century Gothic" panose="020B0502020202020204" pitchFamily="34" charset="0"/>
                </a:defRPr>
              </a:pPr>
              <a:r>
                <a:t>中国在</a:t>
              </a:r>
              <a:r>
                <a:rPr b="1">
                  <a:solidFill>
                    <a:schemeClr val="accent1"/>
                  </a:solidFill>
                </a:rPr>
                <a:t>制造业</a:t>
              </a:r>
              <a:r>
                <a:t>方面领先全球，而美国制造业在过去二十年下降了33%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05F5E0A-E5D2-4B0A-8594-2D638DBE037D}"/>
              </a:ext>
            </a:extLst>
          </p:cNvPr>
          <p:cNvGrpSpPr/>
          <p:nvPr/>
        </p:nvGrpSpPr>
        <p:grpSpPr>
          <a:xfrm>
            <a:off x="838201" y="5096679"/>
            <a:ext cx="10845800" cy="1427685"/>
            <a:chOff x="838201" y="4940818"/>
            <a:chExt cx="10845800" cy="14276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6567B6E-B839-47BD-B8A7-FACCBE3CFF36}"/>
                </a:ext>
              </a:extLst>
            </p:cNvPr>
            <p:cNvSpPr/>
            <p:nvPr/>
          </p:nvSpPr>
          <p:spPr>
            <a:xfrm>
              <a:off x="838201" y="5055590"/>
              <a:ext cx="2325913" cy="13129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sz="2000" b="1">
                  <a:solidFill>
                    <a:schemeClr val="accent1"/>
                  </a:solidFill>
                  <a:latin typeface="Century Gothic" panose="020B0502020202020204" pitchFamily="34" charset="0"/>
                </a:defRPr>
              </a:pPr>
              <a:r>
                <a:t>软实力和国际声誉下降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34BE60-0F14-4DA2-8DBC-B95463FF44D1}"/>
                </a:ext>
              </a:extLst>
            </p:cNvPr>
            <p:cNvSpPr txBox="1"/>
            <p:nvPr/>
          </p:nvSpPr>
          <p:spPr>
            <a:xfrm>
              <a:off x="3338287" y="4940818"/>
              <a:ext cx="834571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Clr>
                  <a:schemeClr val="tx1"/>
                </a:buClr>
                <a:buFont typeface="Wingdings" panose="05000000000000000000" pitchFamily="2" charset="2"/>
                <a:buChar char="§"/>
                <a:defRPr>
                  <a:latin typeface="Century Gothic" panose="020B0502020202020204" pitchFamily="34" charset="0"/>
                </a:defRPr>
              </a:pPr>
              <a:r>
                <a:rPr b="1">
                  <a:solidFill>
                    <a:schemeClr val="accent1"/>
                  </a:solidFill>
                </a:rPr>
                <a:t>不团结</a:t>
              </a:r>
              <a:r>
                <a:t>的形象</a:t>
              </a:r>
              <a:r>
                <a:rPr b="1"/>
                <a:t>：</a:t>
              </a:r>
              <a:r>
                <a:t>74%的国际社会认为美国四分五裂</a:t>
              </a:r>
            </a:p>
            <a:p>
              <a:pPr marL="342900" indent="-342900">
                <a:buClr>
                  <a:schemeClr val="tx1"/>
                </a:buClr>
                <a:buFont typeface="Wingdings" panose="05000000000000000000" pitchFamily="2" charset="2"/>
                <a:buChar char="§"/>
                <a:defRPr>
                  <a:latin typeface="Century Gothic" panose="020B0502020202020204" pitchFamily="34" charset="0"/>
                </a:defRPr>
              </a:pPr>
              <a:r>
                <a:rPr b="1">
                  <a:solidFill>
                    <a:schemeClr val="accent1"/>
                  </a:solidFill>
                </a:rPr>
                <a:t>阿富汗的失败</a:t>
              </a:r>
              <a:r>
                <a:t>：57%的人认为美国从阿富汗撤军处理不当</a:t>
              </a:r>
            </a:p>
            <a:p>
              <a:pPr marL="285750" indent="-285750">
                <a:buClr>
                  <a:schemeClr val="tx1"/>
                </a:buClr>
                <a:buFont typeface="Wingdings" pitchFamily="2" charset="2"/>
                <a:buChar char="§"/>
                <a:defRPr>
                  <a:latin typeface="Century Gothic" panose="020B0502020202020204" pitchFamily="34" charset="0"/>
                </a:defRPr>
              </a:pPr>
              <a:r>
                <a:rPr b="1">
                  <a:solidFill>
                    <a:schemeClr val="accent1"/>
                  </a:solidFill>
                </a:rPr>
                <a:t>在特朗普执政时期和现在拜登执政时期，全球声誉下降？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9E899-5141-40F9-ABAB-185681DB24E8}"/>
              </a:ext>
            </a:extLst>
          </p:cNvPr>
          <p:cNvCxnSpPr>
            <a:cxnSpLocks/>
          </p:cNvCxnSpPr>
          <p:nvPr/>
        </p:nvCxnSpPr>
        <p:spPr>
          <a:xfrm>
            <a:off x="838200" y="2998939"/>
            <a:ext cx="10845800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DD52E0-A8CE-47FD-B389-2967167FACDC}"/>
              </a:ext>
            </a:extLst>
          </p:cNvPr>
          <p:cNvCxnSpPr>
            <a:cxnSpLocks/>
          </p:cNvCxnSpPr>
          <p:nvPr/>
        </p:nvCxnSpPr>
        <p:spPr>
          <a:xfrm>
            <a:off x="838200" y="4979354"/>
            <a:ext cx="10845800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159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b="1">
                <a:solidFill>
                  <a:schemeClr val="accent1"/>
                </a:solidFill>
              </a:rPr>
              <a:t>Back to a multipolar world?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21F6F-0F13-4996-A4CF-84C54E21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296" y="1522530"/>
            <a:ext cx="8605069" cy="483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05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b="1">
                <a:solidFill>
                  <a:schemeClr val="accent1"/>
                </a:solidFill>
              </a:rPr>
              <a:t>Definition of “hyperpower”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7CFB80-0024-433B-ACD0-9C6CFAB97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3351"/>
            <a:ext cx="4303816" cy="4303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6BD990-243D-4C40-BEAE-41AB03B35E15}"/>
              </a:ext>
            </a:extLst>
          </p:cNvPr>
          <p:cNvSpPr txBox="1"/>
          <p:nvPr/>
        </p:nvSpPr>
        <p:spPr>
          <a:xfrm>
            <a:off x="5620512" y="1633351"/>
            <a:ext cx="57332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sz="2000">
                <a:latin typeface="Century Gothic" panose="020B0502020202020204" pitchFamily="34" charset="0"/>
              </a:rPr>
              <a:t>A hyperpower is </a:t>
            </a:r>
            <a:r>
              <a:rPr sz="2000" b="1">
                <a:solidFill>
                  <a:schemeClr val="accent1"/>
                </a:solidFill>
                <a:latin typeface="Century Gothic" panose="020B0502020202020204" pitchFamily="34" charset="0"/>
              </a:rPr>
              <a:t>not ….</a:t>
            </a:r>
          </a:p>
          <a:p>
            <a:pPr marL="512763" indent="-403225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sz="2000">
                <a:latin typeface="Century Gothic" panose="020B0502020202020204" pitchFamily="34" charset="0"/>
              </a:rPr>
              <a:t>Just a local power</a:t>
            </a:r>
          </a:p>
          <a:p>
            <a:pPr marL="512763" indent="-403225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sz="2000">
                <a:latin typeface="Century Gothic" panose="020B0502020202020204" pitchFamily="34" charset="0"/>
              </a:rPr>
              <a:t>Just a regional power</a:t>
            </a:r>
          </a:p>
          <a:p>
            <a:pPr marL="512763" indent="-403225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sz="2000">
                <a:latin typeface="Century Gothic" panose="020B0502020202020204" pitchFamily="34" charset="0"/>
              </a:rPr>
              <a:t>Just a superpower</a:t>
            </a:r>
          </a:p>
          <a:p>
            <a:pPr marL="109538">
              <a:spcAft>
                <a:spcPts val="1200"/>
              </a:spcAft>
            </a:pPr>
            <a:endParaRPr sz="2000">
              <a:latin typeface="Century Gothic" panose="020B0502020202020204" pitchFamily="34" charset="0"/>
            </a:endParaRPr>
          </a:p>
          <a:p>
            <a:pPr marL="109538">
              <a:spcAft>
                <a:spcPts val="1200"/>
              </a:spcAft>
            </a:pPr>
            <a:r>
              <a:rPr sz="2000">
                <a:latin typeface="Century Gothic" panose="020B0502020202020204" pitchFamily="34" charset="0"/>
              </a:rPr>
              <a:t>A hyperpower is a </a:t>
            </a:r>
            <a:r>
              <a:rPr sz="2000" b="1">
                <a:solidFill>
                  <a:schemeClr val="accent1"/>
                </a:solidFill>
                <a:latin typeface="Century Gothic" panose="020B0502020202020204" pitchFamily="34" charset="0"/>
              </a:rPr>
              <a:t>world dominant power</a:t>
            </a:r>
          </a:p>
          <a:p>
            <a:pPr marL="452438" indent="-34290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sz="2000" b="1">
                <a:solidFill>
                  <a:schemeClr val="accent1"/>
                </a:solidFill>
                <a:latin typeface="Century Gothic" panose="020B0502020202020204" pitchFamily="34" charset="0"/>
              </a:rPr>
              <a:t>Military and economic strength surpassing that of all its rivals</a:t>
            </a:r>
          </a:p>
          <a:p>
            <a:pPr marL="452438" indent="-34290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sz="2000" b="1">
                <a:solidFill>
                  <a:schemeClr val="accent1"/>
                </a:solidFill>
                <a:latin typeface="Century Gothic" panose="020B0502020202020204" pitchFamily="34" charset="0"/>
              </a:rPr>
              <a:t>Projecting its power over a vast portion of the world</a:t>
            </a:r>
          </a:p>
        </p:txBody>
      </p:sp>
    </p:spTree>
    <p:extLst>
      <p:ext uri="{BB962C8B-B14F-4D97-AF65-F5344CB8AC3E}">
        <p14:creationId xmlns:p14="http://schemas.microsoft.com/office/powerpoint/2010/main" val="1040075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b="1">
                <a:solidFill>
                  <a:schemeClr val="accent1"/>
                </a:solidFill>
              </a:rPr>
              <a:t>Hyperpowers are extremely rare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BD990-243D-4C40-BEAE-41AB03B35E15}"/>
              </a:ext>
            </a:extLst>
          </p:cNvPr>
          <p:cNvSpPr txBox="1"/>
          <p:nvPr/>
        </p:nvSpPr>
        <p:spPr>
          <a:xfrm>
            <a:off x="838200" y="1633351"/>
            <a:ext cx="4904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sz="2000">
                <a:latin typeface="Century Gothic" panose="020B0502020202020204" pitchFamily="34" charset="0"/>
              </a:rPr>
              <a:t>There have </a:t>
            </a:r>
            <a:r>
              <a:rPr sz="2000" b="1">
                <a:solidFill>
                  <a:schemeClr val="accent1"/>
                </a:solidFill>
                <a:latin typeface="Century Gothic" panose="020B0502020202020204" pitchFamily="34" charset="0"/>
              </a:rPr>
              <a:t>been fewer than 10 hyperpowers in human history</a:t>
            </a:r>
            <a:r>
              <a:rPr sz="2000">
                <a:latin typeface="Century Gothic" panose="020B0502020202020204" pitchFamily="34" charset="0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C601CB-803A-403F-AE65-83787F179787}"/>
              </a:ext>
            </a:extLst>
          </p:cNvPr>
          <p:cNvSpPr txBox="1"/>
          <p:nvPr/>
        </p:nvSpPr>
        <p:spPr>
          <a:xfrm>
            <a:off x="6449570" y="1633351"/>
            <a:ext cx="4904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sz="2000">
                <a:latin typeface="Century Gothic" panose="020B0502020202020204" pitchFamily="34" charset="0"/>
              </a:rPr>
              <a:t>…a </a:t>
            </a:r>
            <a:r>
              <a:rPr sz="2000" b="1">
                <a:solidFill>
                  <a:schemeClr val="accent1"/>
                </a:solidFill>
                <a:latin typeface="Century Gothic" panose="020B0502020202020204" pitchFamily="34" charset="0"/>
              </a:rPr>
              <a:t>multipolar world </a:t>
            </a:r>
            <a:r>
              <a:rPr sz="2000">
                <a:latin typeface="Century Gothic" panose="020B0502020202020204" pitchFamily="34" charset="0"/>
              </a:rPr>
              <a:t>is much more common </a:t>
            </a:r>
            <a:endParaRPr sz="2000" b="1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EB25D-5756-48C3-A25A-EF2E464FD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570" y="2763497"/>
            <a:ext cx="4524560" cy="35065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283ED3-3B9F-488D-A827-B8B34FC03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32" b="5994"/>
          <a:stretch/>
        </p:blipFill>
        <p:spPr>
          <a:xfrm>
            <a:off x="1217870" y="2763497"/>
            <a:ext cx="1471876" cy="1412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741FD9-34D7-4C51-B882-8417B173E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226" y="4516764"/>
            <a:ext cx="1803242" cy="120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0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b="1">
                <a:solidFill>
                  <a:schemeClr val="accent1"/>
                </a:solidFill>
              </a:rPr>
              <a:t>Some of history’s hyperpowers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7492-CE0B-443F-AED6-2A9B74353A0C}"/>
              </a:ext>
            </a:extLst>
          </p:cNvPr>
          <p:cNvSpPr txBox="1"/>
          <p:nvPr/>
        </p:nvSpPr>
        <p:spPr>
          <a:xfrm>
            <a:off x="170688" y="4099561"/>
            <a:ext cx="1831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sz="2000">
                <a:latin typeface="Century Gothic" panose="020B0502020202020204" pitchFamily="34" charset="0"/>
              </a:rPr>
              <a:t>Achaemenid Persia (now Iran): 550 – 330 B.C.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514AAC-8389-46D8-B01A-910CD678DD5B}"/>
              </a:ext>
            </a:extLst>
          </p:cNvPr>
          <p:cNvSpPr txBox="1"/>
          <p:nvPr/>
        </p:nvSpPr>
        <p:spPr>
          <a:xfrm>
            <a:off x="2174443" y="4099561"/>
            <a:ext cx="1831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sz="2000">
                <a:latin typeface="Century Gothic" panose="020B0502020202020204" pitchFamily="34" charset="0"/>
              </a:rPr>
              <a:t>Rome’s High Empire: c. 98 – 200 A.D.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DED8316-5873-413A-8C06-8E29CDD179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32" b="5994"/>
          <a:stretch/>
        </p:blipFill>
        <p:spPr>
          <a:xfrm>
            <a:off x="2354429" y="2323771"/>
            <a:ext cx="1471876" cy="14121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EB3F4C6-C056-4B9F-9140-7D33C404E9AE}"/>
              </a:ext>
            </a:extLst>
          </p:cNvPr>
          <p:cNvSpPr txBox="1"/>
          <p:nvPr/>
        </p:nvSpPr>
        <p:spPr>
          <a:xfrm>
            <a:off x="4178198" y="4099561"/>
            <a:ext cx="1831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sz="2000">
                <a:latin typeface="Century Gothic" panose="020B0502020202020204" pitchFamily="34" charset="0"/>
              </a:rPr>
              <a:t>China’s Tang Dynasty: </a:t>
            </a:r>
            <a:br>
              <a:rPr sz="2000">
                <a:latin typeface="Century Gothic" panose="020B0502020202020204" pitchFamily="34" charset="0"/>
              </a:rPr>
            </a:br>
            <a:r>
              <a:rPr sz="2000">
                <a:latin typeface="Century Gothic" panose="020B0502020202020204" pitchFamily="34" charset="0"/>
              </a:rPr>
              <a:t>c. 618 – 907 A.D.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4D9C480-F8FC-49D5-B6D0-EED38E293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45" b="29500"/>
          <a:stretch/>
        </p:blipFill>
        <p:spPr>
          <a:xfrm>
            <a:off x="4358184" y="2323771"/>
            <a:ext cx="1471876" cy="141211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9D815E-8A37-433A-96CE-72467F119B58}"/>
              </a:ext>
            </a:extLst>
          </p:cNvPr>
          <p:cNvSpPr txBox="1"/>
          <p:nvPr/>
        </p:nvSpPr>
        <p:spPr>
          <a:xfrm>
            <a:off x="6181953" y="4099561"/>
            <a:ext cx="1831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sz="2000">
                <a:latin typeface="Century Gothic" panose="020B0502020202020204" pitchFamily="34" charset="0"/>
              </a:rPr>
              <a:t>Dutch World Empire: c. 17</a:t>
            </a:r>
            <a:r>
              <a:rPr sz="2000" baseline="30000">
                <a:latin typeface="Century Gothic" panose="020B0502020202020204" pitchFamily="34" charset="0"/>
              </a:rPr>
              <a:t>th</a:t>
            </a:r>
            <a:r>
              <a:rPr sz="2000">
                <a:latin typeface="Century Gothic" panose="020B0502020202020204" pitchFamily="34" charset="0"/>
              </a:rPr>
              <a:t> century A.D.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186845-462F-4B33-B49C-5444178A6661}"/>
              </a:ext>
            </a:extLst>
          </p:cNvPr>
          <p:cNvSpPr txBox="1"/>
          <p:nvPr/>
        </p:nvSpPr>
        <p:spPr>
          <a:xfrm>
            <a:off x="8118956" y="4099561"/>
            <a:ext cx="1831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sz="2000">
                <a:latin typeface="Century Gothic" panose="020B0502020202020204" pitchFamily="34" charset="0"/>
              </a:rPr>
              <a:t>British Empire: c. 19</a:t>
            </a:r>
            <a:r>
              <a:rPr sz="2000" baseline="30000">
                <a:latin typeface="Century Gothic" panose="020B0502020202020204" pitchFamily="34" charset="0"/>
              </a:rPr>
              <a:t>th</a:t>
            </a:r>
            <a:r>
              <a:rPr sz="2000">
                <a:latin typeface="Century Gothic" panose="020B0502020202020204" pitchFamily="34" charset="0"/>
              </a:rPr>
              <a:t> century A.D.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3DF7664-2961-40EB-8216-671B2B7E6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259" y="2323771"/>
            <a:ext cx="1803242" cy="120169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262E3B7-4DE3-44E0-99EE-DBCE68DA07DB}"/>
              </a:ext>
            </a:extLst>
          </p:cNvPr>
          <p:cNvSpPr txBox="1"/>
          <p:nvPr/>
        </p:nvSpPr>
        <p:spPr>
          <a:xfrm>
            <a:off x="10189464" y="4099561"/>
            <a:ext cx="1831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sz="2000">
                <a:latin typeface="Century Gothic" panose="020B0502020202020204" pitchFamily="34" charset="0"/>
              </a:rPr>
              <a:t>United States: </a:t>
            </a:r>
            <a:br>
              <a:rPr sz="2000">
                <a:latin typeface="Century Gothic" panose="020B0502020202020204" pitchFamily="34" charset="0"/>
              </a:rPr>
            </a:br>
            <a:r>
              <a:rPr sz="2000">
                <a:latin typeface="Century Gothic" panose="020B0502020202020204" pitchFamily="34" charset="0"/>
              </a:rPr>
              <a:t>1989 - 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4E1E05C-16CC-4EE1-80E1-5C617CF8F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464" y="2323771"/>
            <a:ext cx="1831848" cy="12016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3A0629-9DE1-4E6C-8395-9E9D8BCB51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39"/>
          <a:stretch/>
        </p:blipFill>
        <p:spPr>
          <a:xfrm>
            <a:off x="121654" y="2323771"/>
            <a:ext cx="1866579" cy="1323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676C4B-4AF8-4B05-9AD2-41CD8DDD7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939" y="2323771"/>
            <a:ext cx="1272315" cy="15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7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b="1">
                <a:solidFill>
                  <a:schemeClr val="accent1"/>
                </a:solidFill>
              </a:rPr>
              <a:t>A remarkable pattern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7492-CE0B-443F-AED6-2A9B74353A0C}"/>
              </a:ext>
            </a:extLst>
          </p:cNvPr>
          <p:cNvSpPr txBox="1"/>
          <p:nvPr/>
        </p:nvSpPr>
        <p:spPr>
          <a:xfrm>
            <a:off x="838200" y="1905001"/>
            <a:ext cx="10515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3600"/>
              </a:spcAft>
              <a:buFont typeface="Wingdings" panose="05000000000000000000" pitchFamily="2" charset="2"/>
              <a:buChar char="§"/>
            </a:pPr>
            <a:r>
              <a:rPr sz="2800">
                <a:latin typeface="Century Gothic" panose="020B0502020202020204" pitchFamily="34" charset="0"/>
              </a:rPr>
              <a:t>Every hyperpower in history was </a:t>
            </a:r>
            <a:r>
              <a:rPr sz="2800" b="1">
                <a:solidFill>
                  <a:schemeClr val="accent1"/>
                </a:solidFill>
                <a:latin typeface="Century Gothic" panose="020B0502020202020204" pitchFamily="34" charset="0"/>
              </a:rPr>
              <a:t>strikingly tolerant and pluralistic</a:t>
            </a:r>
            <a:r>
              <a:rPr sz="2800">
                <a:latin typeface="Century Gothic" panose="020B0502020202020204" pitchFamily="34" charset="0"/>
              </a:rPr>
              <a:t> during its </a:t>
            </a:r>
            <a:r>
              <a:rPr sz="2800" b="1" i="1">
                <a:solidFill>
                  <a:schemeClr val="accent1"/>
                </a:solidFill>
                <a:latin typeface="Century Gothic" panose="020B0502020202020204" pitchFamily="34" charset="0"/>
              </a:rPr>
              <a:t>rise</a:t>
            </a:r>
            <a:r>
              <a:rPr sz="2800" i="1">
                <a:latin typeface="Century Gothic" panose="020B0502020202020204" pitchFamily="34" charset="0"/>
              </a:rPr>
              <a:t> </a:t>
            </a:r>
            <a:r>
              <a:rPr sz="2800">
                <a:latin typeface="Century Gothic" panose="020B0502020202020204" pitchFamily="34" charset="0"/>
              </a:rPr>
              <a:t>to preeminence</a:t>
            </a:r>
          </a:p>
          <a:p>
            <a:pPr marL="342900" indent="-342900">
              <a:spcAft>
                <a:spcPts val="3600"/>
              </a:spcAft>
              <a:buFont typeface="Wingdings" panose="05000000000000000000" pitchFamily="2" charset="2"/>
              <a:buChar char="§"/>
            </a:pPr>
            <a:r>
              <a:rPr sz="2800">
                <a:latin typeface="Century Gothic" panose="020B0502020202020204" pitchFamily="34" charset="0"/>
              </a:rPr>
              <a:t>Conversely, the </a:t>
            </a:r>
            <a:r>
              <a:rPr sz="2800" b="1">
                <a:solidFill>
                  <a:schemeClr val="accent1"/>
                </a:solidFill>
                <a:latin typeface="Century Gothic" panose="020B0502020202020204" pitchFamily="34" charset="0"/>
              </a:rPr>
              <a:t>decline of hyperpowers </a:t>
            </a:r>
            <a:r>
              <a:rPr sz="2800">
                <a:latin typeface="Century Gothic" panose="020B0502020202020204" pitchFamily="34" charset="0"/>
              </a:rPr>
              <a:t>has repeatedly coincided with </a:t>
            </a:r>
            <a:r>
              <a:rPr sz="2800" b="1">
                <a:solidFill>
                  <a:schemeClr val="accent1"/>
                </a:solidFill>
                <a:latin typeface="Century Gothic" panose="020B0502020202020204" pitchFamily="34" charset="0"/>
              </a:rPr>
              <a:t>intolerance and xenophobia</a:t>
            </a:r>
          </a:p>
          <a:p>
            <a:pPr marL="342900" indent="-342900">
              <a:spcAft>
                <a:spcPts val="3600"/>
              </a:spcAft>
              <a:buFont typeface="Wingdings" panose="05000000000000000000" pitchFamily="2" charset="2"/>
              <a:buChar char="§"/>
            </a:pPr>
            <a:r>
              <a:rPr sz="2800" i="1">
                <a:latin typeface="Century Gothic" panose="020B0502020202020204" pitchFamily="34" charset="0"/>
              </a:rPr>
              <a:t>But note</a:t>
            </a:r>
            <a:r>
              <a:rPr sz="2800">
                <a:latin typeface="Century Gothic" panose="020B0502020202020204" pitchFamily="34" charset="0"/>
              </a:rPr>
              <a:t>: It was </a:t>
            </a:r>
            <a:r>
              <a:rPr sz="2800" b="1">
                <a:solidFill>
                  <a:schemeClr val="accent1"/>
                </a:solidFill>
                <a:latin typeface="Century Gothic" panose="020B0502020202020204" pitchFamily="34" charset="0"/>
              </a:rPr>
              <a:t>“too much tolerance”</a:t>
            </a:r>
            <a:r>
              <a:rPr sz="280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sz="2800">
                <a:latin typeface="Century Gothic" panose="020B0502020202020204" pitchFamily="34" charset="0"/>
              </a:rPr>
              <a:t>that sowed the </a:t>
            </a:r>
            <a:r>
              <a:rPr sz="2800" b="1">
                <a:solidFill>
                  <a:schemeClr val="accent1"/>
                </a:solidFill>
                <a:latin typeface="Century Gothic" panose="020B0502020202020204" pitchFamily="34" charset="0"/>
              </a:rPr>
              <a:t>seeds of decline</a:t>
            </a:r>
          </a:p>
        </p:txBody>
      </p:sp>
    </p:spTree>
    <p:extLst>
      <p:ext uri="{BB962C8B-B14F-4D97-AF65-F5344CB8AC3E}">
        <p14:creationId xmlns:p14="http://schemas.microsoft.com/office/powerpoint/2010/main" val="1039704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b="1">
                <a:solidFill>
                  <a:schemeClr val="accent1"/>
                </a:solidFill>
              </a:rPr>
              <a:t>The Achaemenid Persian Empire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7492-CE0B-443F-AED6-2A9B74353A0C}"/>
              </a:ext>
            </a:extLst>
          </p:cNvPr>
          <p:cNvSpPr txBox="1"/>
          <p:nvPr/>
        </p:nvSpPr>
        <p:spPr>
          <a:xfrm>
            <a:off x="838200" y="1271017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sz="2000" i="1">
                <a:latin typeface="Century Gothic" panose="020B0502020202020204" pitchFamily="34" charset="0"/>
              </a:rPr>
              <a:t>Founded by Cyrus the Great c. 550 B.C.</a:t>
            </a:r>
            <a:endParaRPr sz="2000" b="1" i="1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CF7BC-A5B8-4E7C-B31E-DDDE1C19E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586" y="1875264"/>
            <a:ext cx="7549515" cy="468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20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b="1">
                <a:solidFill>
                  <a:schemeClr val="accent1"/>
                </a:solidFill>
              </a:rPr>
              <a:t>Rome’s High Empire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7492-CE0B-443F-AED6-2A9B74353A0C}"/>
              </a:ext>
            </a:extLst>
          </p:cNvPr>
          <p:cNvSpPr txBox="1"/>
          <p:nvPr/>
        </p:nvSpPr>
        <p:spPr>
          <a:xfrm>
            <a:off x="838200" y="1271017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sz="2000" i="1">
                <a:latin typeface="Century Gothic" panose="020B0502020202020204" pitchFamily="34" charset="0"/>
              </a:rPr>
              <a:t>c. 98 – 200 A.D. </a:t>
            </a:r>
            <a:endParaRPr sz="2000" b="1" i="1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AEA77-300C-4E06-A9AE-C559512F7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6407"/>
            <a:ext cx="7604455" cy="4622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223832-3334-4B1B-961D-BD9AA0EF7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789"/>
          <a:stretch/>
        </p:blipFill>
        <p:spPr>
          <a:xfrm>
            <a:off x="8855057" y="2314505"/>
            <a:ext cx="2918752" cy="1842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F28EA-3845-49C4-BDEB-49513F842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057" y="4386065"/>
            <a:ext cx="2918752" cy="184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0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b="1">
                <a:solidFill>
                  <a:schemeClr val="accent1"/>
                </a:solidFill>
              </a:rPr>
              <a:t>China’s Tang Dynasty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7492-CE0B-443F-AED6-2A9B74353A0C}"/>
              </a:ext>
            </a:extLst>
          </p:cNvPr>
          <p:cNvSpPr txBox="1"/>
          <p:nvPr/>
        </p:nvSpPr>
        <p:spPr>
          <a:xfrm>
            <a:off x="838200" y="1271017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sz="2000" i="1">
                <a:latin typeface="Century Gothic" panose="020B0502020202020204" pitchFamily="34" charset="0"/>
              </a:rPr>
              <a:t>c. 618 – 907 A.D. </a:t>
            </a:r>
            <a:endParaRPr sz="2000" b="1" i="1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56B3C-F181-4E40-BB97-5A1EE74F2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698" y="3949862"/>
            <a:ext cx="5305614" cy="2254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15238B-254B-4CE3-A21C-2D7BD97E7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1" t="18534" r="-128" b="2578"/>
          <a:stretch/>
        </p:blipFill>
        <p:spPr>
          <a:xfrm>
            <a:off x="7203155" y="1870778"/>
            <a:ext cx="4330700" cy="19140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C0D882-A477-4BA5-9BE8-9D4916C3B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88" y="1870778"/>
            <a:ext cx="6376416" cy="43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15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>
            <a:noAutofit/>
          </a:bodyPr>
          <a:lstStyle/>
          <a:p>
            <a:r>
              <a:rPr sz="3600" b="1">
                <a:solidFill>
                  <a:schemeClr val="accent1"/>
                </a:solidFill>
              </a:rPr>
              <a:t>The Mongol Empire (China’s Yuan Dynasty)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7492-CE0B-443F-AED6-2A9B74353A0C}"/>
              </a:ext>
            </a:extLst>
          </p:cNvPr>
          <p:cNvSpPr txBox="1"/>
          <p:nvPr/>
        </p:nvSpPr>
        <p:spPr>
          <a:xfrm>
            <a:off x="838200" y="1271017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sz="2000" i="1">
                <a:latin typeface="Century Gothic" panose="020B0502020202020204" pitchFamily="34" charset="0"/>
              </a:rPr>
              <a:t>c. 13</a:t>
            </a:r>
            <a:r>
              <a:rPr sz="2000" i="1" baseline="30000">
                <a:latin typeface="Century Gothic" panose="020B0502020202020204" pitchFamily="34" charset="0"/>
              </a:rPr>
              <a:t>th</a:t>
            </a:r>
            <a:r>
              <a:rPr sz="2000" i="1">
                <a:latin typeface="Century Gothic" panose="020B0502020202020204" pitchFamily="34" charset="0"/>
              </a:rPr>
              <a:t> Century A.D.</a:t>
            </a:r>
            <a:endParaRPr sz="2000" b="1" i="1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7FF5C-3D4C-47B2-8AAC-3CA917A56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74" y="2010790"/>
            <a:ext cx="7245637" cy="4222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B4A5CC-0984-48F6-A9A6-9F8FAA61E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14"/>
          <a:stretch/>
        </p:blipFill>
        <p:spPr>
          <a:xfrm>
            <a:off x="8177766" y="2010790"/>
            <a:ext cx="3254692" cy="2246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64B7F3-3545-4C1A-B629-67576B636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108" y="4313763"/>
            <a:ext cx="3419650" cy="191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30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7a26ff-56a7-47b7-ba72-6a48e6d76c9a">
      <Terms xmlns="http://schemas.microsoft.com/office/infopath/2007/PartnerControls"/>
    </lcf76f155ced4ddcb4097134ff3c332f>
    <TaxCatchAll xmlns="5348f4f6-fef2-4225-a7b4-5911dc76991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434741E7BD2D45B6F741F2F674B77C" ma:contentTypeVersion="16" ma:contentTypeDescription="Create a new document." ma:contentTypeScope="" ma:versionID="157c9ed016fe929437ee29858f017fcf">
  <xsd:schema xmlns:xsd="http://www.w3.org/2001/XMLSchema" xmlns:xs="http://www.w3.org/2001/XMLSchema" xmlns:p="http://schemas.microsoft.com/office/2006/metadata/properties" xmlns:ns2="b77a26ff-56a7-47b7-ba72-6a48e6d76c9a" xmlns:ns3="5348f4f6-fef2-4225-a7b4-5911dc76991f" targetNamespace="http://schemas.microsoft.com/office/2006/metadata/properties" ma:root="true" ma:fieldsID="4877b56489ea95ccd7014f681f29b042" ns2:_="" ns3:_="">
    <xsd:import namespace="b77a26ff-56a7-47b7-ba72-6a48e6d76c9a"/>
    <xsd:import namespace="5348f4f6-fef2-4225-a7b4-5911dc7699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7a26ff-56a7-47b7-ba72-6a48e6d76c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d9ce95e-1345-4484-817e-41007f7553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48f4f6-fef2-4225-a7b4-5911dc76991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3c855ff-b064-4996-82d2-0747a6f0067d}" ma:internalName="TaxCatchAll" ma:showField="CatchAllData" ma:web="5348f4f6-fef2-4225-a7b4-5911dc76991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69B782-98A6-47BA-A2C0-98242E45EE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F5973D-F642-4F2A-999C-C7AC86E2052D}">
  <ds:schemaRefs>
    <ds:schemaRef ds:uri="http://schemas.microsoft.com/office/2006/metadata/properties"/>
    <ds:schemaRef ds:uri="http://schemas.microsoft.com/office/infopath/2007/PartnerControls"/>
    <ds:schemaRef ds:uri="b77a26ff-56a7-47b7-ba72-6a48e6d76c9a"/>
    <ds:schemaRef ds:uri="5348f4f6-fef2-4225-a7b4-5911dc76991f"/>
  </ds:schemaRefs>
</ds:datastoreItem>
</file>

<file path=customXml/itemProps3.xml><?xml version="1.0" encoding="utf-8"?>
<ds:datastoreItem xmlns:ds="http://schemas.openxmlformats.org/officeDocument/2006/customXml" ds:itemID="{1483BD76-1E68-463B-BDA2-CCA8FF0C00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7a26ff-56a7-47b7-ba72-6a48e6d76c9a"/>
    <ds:schemaRef ds:uri="5348f4f6-fef2-4225-a7b4-5911dc7699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857</Words>
  <Application>Microsoft Office PowerPoint</Application>
  <PresentationFormat>宽屏</PresentationFormat>
  <Paragraphs>78</Paragraphs>
  <Slides>15</Slides>
  <Notes>2</Notes>
  <HiddenSlides>13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Calibri</vt:lpstr>
      <vt:lpstr>Century Gothic</vt:lpstr>
      <vt:lpstr>Times New Roman</vt:lpstr>
      <vt:lpstr>Wingdings</vt:lpstr>
      <vt:lpstr>Wingdings 3</vt:lpstr>
      <vt:lpstr>Office Theme</vt:lpstr>
      <vt:lpstr>Slice</vt:lpstr>
      <vt:lpstr>Day of empire: how hyperpowers rise to global dominance –  and why they fall</vt:lpstr>
      <vt:lpstr>Definition of “hyperpower”</vt:lpstr>
      <vt:lpstr>Hyperpowers are extremely rare</vt:lpstr>
      <vt:lpstr>Some of history’s hyperpowers</vt:lpstr>
      <vt:lpstr>A remarkable pattern</vt:lpstr>
      <vt:lpstr>The Achaemenid Persian Empire</vt:lpstr>
      <vt:lpstr>Rome’s High Empire</vt:lpstr>
      <vt:lpstr>China’s Tang Dynasty</vt:lpstr>
      <vt:lpstr>The Mongol Empire (China’s Yuan Dynasty)</vt:lpstr>
      <vt:lpstr>The Dutch World Empire</vt:lpstr>
      <vt:lpstr>The British Empire</vt:lpstr>
      <vt:lpstr>The United States</vt:lpstr>
      <vt:lpstr>Arguments the U.S. is a hyperpower</vt:lpstr>
      <vt:lpstr>Arguments the U.S. is not a hyperpower</vt:lpstr>
      <vt:lpstr>Back to a multipolar world?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of empire: how empires rise to global dominance – and why they fall</dc:title>
  <dc:creator>Connor Mui</dc:creator>
  <cp:lastModifiedBy>Jiang Bonnie</cp:lastModifiedBy>
  <cp:revision>25</cp:revision>
  <dcterms:created xsi:type="dcterms:W3CDTF">2019-09-19T15:27:25Z</dcterms:created>
  <dcterms:modified xsi:type="dcterms:W3CDTF">2023-01-30T02:39:04Z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0x010100E5434741E7BD2D45B6F741F2F674B77C</vt:lpwstr>
  </property>
  <property fmtid="{D5CDD505-2E9C-101B-9397-08002B2CF9AE}" pid="3" name="MediaServiceImageTags">
    <vt:lpwstr/>
  </property>
</Properties>
</file>